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24"/>
  </p:notesMasterIdLst>
  <p:sldIdLst>
    <p:sldId id="293" r:id="rId2"/>
    <p:sldId id="257" r:id="rId3"/>
    <p:sldId id="295" r:id="rId4"/>
    <p:sldId id="297" r:id="rId5"/>
    <p:sldId id="299" r:id="rId6"/>
    <p:sldId id="314" r:id="rId7"/>
    <p:sldId id="302" r:id="rId8"/>
    <p:sldId id="301" r:id="rId9"/>
    <p:sldId id="304" r:id="rId10"/>
    <p:sldId id="305" r:id="rId11"/>
    <p:sldId id="306" r:id="rId12"/>
    <p:sldId id="307" r:id="rId13"/>
    <p:sldId id="308" r:id="rId14"/>
    <p:sldId id="309" r:id="rId15"/>
    <p:sldId id="312" r:id="rId16"/>
    <p:sldId id="315" r:id="rId17"/>
    <p:sldId id="313" r:id="rId18"/>
    <p:sldId id="310" r:id="rId19"/>
    <p:sldId id="317" r:id="rId20"/>
    <p:sldId id="311" r:id="rId21"/>
    <p:sldId id="318" r:id="rId22"/>
    <p:sldId id="316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김동우" initials="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1C1C1C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8"/>
    <p:restoredTop sz="94504" autoAdjust="0"/>
  </p:normalViewPr>
  <p:slideViewPr>
    <p:cSldViewPr snapToGrid="0">
      <p:cViewPr>
        <p:scale>
          <a:sx n="75" d="100"/>
          <a:sy n="75" d="100"/>
        </p:scale>
        <p:origin x="-630" y="-1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7668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20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3810001"/>
            <a:ext cx="20116800" cy="5187950"/>
          </a:xfrm>
        </p:spPr>
        <p:txBody>
          <a:bodyPr anchor="b"/>
          <a:lstStyle>
            <a:lvl1pPr>
              <a:defRPr sz="157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9144000"/>
            <a:ext cx="17231360" cy="2133600"/>
          </a:xfrm>
        </p:spPr>
        <p:txBody>
          <a:bodyPr anchor="t">
            <a:normAutofit/>
          </a:bodyPr>
          <a:lstStyle>
            <a:lvl1pPr marL="0" indent="0" algn="l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1088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2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19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8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4673600" cy="11703050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9" y="10972800"/>
            <a:ext cx="20425832" cy="2336800"/>
          </a:xfrm>
        </p:spPr>
        <p:txBody>
          <a:bodyPr anchor="t"/>
          <a:lstStyle>
            <a:lvl1pPr algn="l">
              <a:defRPr sz="8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9" y="7705726"/>
            <a:ext cx="16361832" cy="3267076"/>
          </a:xfrm>
        </p:spPr>
        <p:txBody>
          <a:bodyPr anchor="b"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1088547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2pPr>
            <a:lvl3pPr marL="2177095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3pPr>
            <a:lvl4pPr marL="326564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35419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442737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53128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61983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70838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072384"/>
            <a:ext cx="9753600" cy="918057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85600" y="3072384"/>
            <a:ext cx="9753600" cy="918057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9753600" cy="1279524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1">
                <a:solidFill>
                  <a:schemeClr val="tx2"/>
                </a:solidFill>
              </a:defRPr>
            </a:lvl1pPr>
            <a:lvl2pPr marL="1088547" indent="0">
              <a:buNone/>
              <a:defRPr sz="4800" b="1"/>
            </a:lvl2pPr>
            <a:lvl3pPr marL="2177095" indent="0">
              <a:buNone/>
              <a:defRPr sz="4300" b="1"/>
            </a:lvl3pPr>
            <a:lvl4pPr marL="3265642" indent="0">
              <a:buNone/>
              <a:defRPr sz="3800" b="1"/>
            </a:lvl4pPr>
            <a:lvl5pPr marL="4354190" indent="0">
              <a:buNone/>
              <a:defRPr sz="3800" b="1"/>
            </a:lvl5pPr>
            <a:lvl6pPr marL="5442737" indent="0">
              <a:buNone/>
              <a:defRPr sz="3800" b="1"/>
            </a:lvl6pPr>
            <a:lvl7pPr marL="6531285" indent="0">
              <a:buNone/>
              <a:defRPr sz="3800" b="1"/>
            </a:lvl7pPr>
            <a:lvl8pPr marL="7619832" indent="0">
              <a:buNone/>
              <a:defRPr sz="3800" b="1"/>
            </a:lvl8pPr>
            <a:lvl9pPr marL="8708380" indent="0">
              <a:buNone/>
              <a:defRPr sz="3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9753600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785600" y="3070226"/>
            <a:ext cx="9753600" cy="1279524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1">
                <a:solidFill>
                  <a:schemeClr val="tx2"/>
                </a:solidFill>
              </a:defRPr>
            </a:lvl1pPr>
            <a:lvl2pPr marL="1088547" indent="0">
              <a:buNone/>
              <a:defRPr sz="4800" b="1"/>
            </a:lvl2pPr>
            <a:lvl3pPr marL="2177095" indent="0">
              <a:buNone/>
              <a:defRPr sz="4300" b="1"/>
            </a:lvl3pPr>
            <a:lvl4pPr marL="3265642" indent="0">
              <a:buNone/>
              <a:defRPr sz="3800" b="1"/>
            </a:lvl4pPr>
            <a:lvl5pPr marL="4354190" indent="0">
              <a:buNone/>
              <a:defRPr sz="3800" b="1"/>
            </a:lvl5pPr>
            <a:lvl6pPr marL="5442737" indent="0">
              <a:buNone/>
              <a:defRPr sz="3800" b="1"/>
            </a:lvl6pPr>
            <a:lvl7pPr marL="6531285" indent="0">
              <a:buNone/>
              <a:defRPr sz="3800" b="1"/>
            </a:lvl7pPr>
            <a:lvl8pPr marL="7619832" indent="0">
              <a:buNone/>
              <a:defRPr sz="3800" b="1"/>
            </a:lvl8pPr>
            <a:lvl9pPr marL="8708380" indent="0">
              <a:buNone/>
              <a:defRPr sz="3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785600" y="4349750"/>
            <a:ext cx="9753600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3" y="10991088"/>
            <a:ext cx="20726400" cy="1188720"/>
          </a:xfrm>
        </p:spPr>
        <p:txBody>
          <a:bodyPr anchor="b"/>
          <a:lstStyle>
            <a:lvl1pPr algn="ctr">
              <a:defRPr sz="5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12192000"/>
            <a:ext cx="20726403" cy="1219200"/>
          </a:xfrm>
        </p:spPr>
        <p:txBody>
          <a:bodyPr>
            <a:normAutofit/>
          </a:bodyPr>
          <a:lstStyle>
            <a:lvl1pPr marL="0" indent="0" algn="ctr">
              <a:buNone/>
              <a:defRPr sz="3800"/>
            </a:lvl1pPr>
            <a:lvl2pPr marL="1088547" indent="0">
              <a:buNone/>
              <a:defRPr sz="2900"/>
            </a:lvl2pPr>
            <a:lvl3pPr marL="2177095" indent="0">
              <a:buNone/>
              <a:defRPr sz="2400"/>
            </a:lvl3pPr>
            <a:lvl4pPr marL="3265642" indent="0">
              <a:buNone/>
              <a:defRPr sz="2100"/>
            </a:lvl4pPr>
            <a:lvl5pPr marL="4354190" indent="0">
              <a:buNone/>
              <a:defRPr sz="2100"/>
            </a:lvl5pPr>
            <a:lvl6pPr marL="5442737" indent="0">
              <a:buNone/>
              <a:defRPr sz="2100"/>
            </a:lvl6pPr>
            <a:lvl7pPr marL="6531285" indent="0">
              <a:buNone/>
              <a:defRPr sz="2100"/>
            </a:lvl7pPr>
            <a:lvl8pPr marL="7619832" indent="0">
              <a:buNone/>
              <a:defRPr sz="2100"/>
            </a:lvl8pPr>
            <a:lvl9pPr marL="8708380" indent="0">
              <a:buNone/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762000"/>
            <a:ext cx="20726400" cy="988568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0990556"/>
            <a:ext cx="20726400" cy="1189252"/>
          </a:xfrm>
        </p:spPr>
        <p:txBody>
          <a:bodyPr anchor="b"/>
          <a:lstStyle>
            <a:lvl1pPr algn="ctr">
              <a:defRPr sz="5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22555200" cy="10972800"/>
          </a:xfrm>
        </p:spPr>
        <p:txBody>
          <a:bodyPr/>
          <a:lstStyle>
            <a:lvl1pPr marL="0" indent="0">
              <a:buNone/>
              <a:defRPr sz="7600"/>
            </a:lvl1pPr>
            <a:lvl2pPr marL="1088547" indent="0">
              <a:buNone/>
              <a:defRPr sz="6700"/>
            </a:lvl2pPr>
            <a:lvl3pPr marL="2177095" indent="0">
              <a:buNone/>
              <a:defRPr sz="5700"/>
            </a:lvl3pPr>
            <a:lvl4pPr marL="3265642" indent="0">
              <a:buNone/>
              <a:defRPr sz="4800"/>
            </a:lvl4pPr>
            <a:lvl5pPr marL="4354190" indent="0">
              <a:buNone/>
              <a:defRPr sz="4800"/>
            </a:lvl5pPr>
            <a:lvl6pPr marL="5442737" indent="0">
              <a:buNone/>
              <a:defRPr sz="4800"/>
            </a:lvl6pPr>
            <a:lvl7pPr marL="6531285" indent="0">
              <a:buNone/>
              <a:defRPr sz="4800"/>
            </a:lvl7pPr>
            <a:lvl8pPr marL="7619832" indent="0">
              <a:buNone/>
              <a:defRPr sz="4800"/>
            </a:lvl8pPr>
            <a:lvl9pPr marL="8708380" indent="0">
              <a:buNone/>
              <a:defRPr sz="48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672" y="12192000"/>
            <a:ext cx="20726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3800"/>
            </a:lvl1pPr>
            <a:lvl2pPr marL="1088547" indent="0">
              <a:buNone/>
              <a:defRPr sz="2900"/>
            </a:lvl2pPr>
            <a:lvl3pPr marL="2177095" indent="0">
              <a:buNone/>
              <a:defRPr sz="2400"/>
            </a:lvl3pPr>
            <a:lvl4pPr marL="3265642" indent="0">
              <a:buNone/>
              <a:defRPr sz="2100"/>
            </a:lvl4pPr>
            <a:lvl5pPr marL="4354190" indent="0">
              <a:buNone/>
              <a:defRPr sz="2100"/>
            </a:lvl5pPr>
            <a:lvl6pPr marL="5442737" indent="0">
              <a:buNone/>
              <a:defRPr sz="2100"/>
            </a:lvl6pPr>
            <a:lvl7pPr marL="6531285" indent="0">
              <a:buNone/>
              <a:defRPr sz="2100"/>
            </a:lvl7pPr>
            <a:lvl8pPr marL="7619832" indent="0">
              <a:buNone/>
              <a:defRPr sz="2100"/>
            </a:lvl8pPr>
            <a:lvl9pPr marL="8708380" indent="0">
              <a:buNone/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2/18/2023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  <a:prstGeom prst="rect">
            <a:avLst/>
          </a:prstGeom>
        </p:spPr>
        <p:txBody>
          <a:bodyPr vert="horz" lIns="217709" tIns="108855" rIns="217709" bIns="108855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0320000" cy="9601200"/>
          </a:xfrm>
          <a:prstGeom prst="rect">
            <a:avLst/>
          </a:prstGeom>
        </p:spPr>
        <p:txBody>
          <a:bodyPr vert="horz" lIns="217709" tIns="108855" rIns="217709" bIns="10885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555200" y="0"/>
            <a:ext cx="18288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55200" y="10972800"/>
            <a:ext cx="182880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51435" y="11297920"/>
            <a:ext cx="1463040" cy="7924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43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21020855" y="7975600"/>
            <a:ext cx="4734562" cy="975360"/>
          </a:xfrm>
          <a:prstGeom prst="rect">
            <a:avLst/>
          </a:prstGeom>
        </p:spPr>
        <p:txBody>
          <a:bodyPr vert="horz" lIns="217709" tIns="108855" rIns="217709" bIns="108855" rtlCol="0" anchor="ctr"/>
          <a:lstStyle>
            <a:lvl1pPr algn="r">
              <a:defRPr sz="29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20949737" y="3169920"/>
            <a:ext cx="4876798" cy="975360"/>
          </a:xfrm>
          <a:prstGeom prst="rect">
            <a:avLst/>
          </a:prstGeom>
        </p:spPr>
        <p:txBody>
          <a:bodyPr vert="horz" lIns="217709" tIns="108855" rIns="217709" bIns="108855" rtlCol="0" anchor="ctr"/>
          <a:lstStyle>
            <a:lvl1pPr algn="l">
              <a:defRPr sz="29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2/18/2023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2177095" rtl="0" eaLnBrk="1" latinLnBrk="1" hangingPunct="1">
        <a:spcBef>
          <a:spcPct val="0"/>
        </a:spcBef>
        <a:buNone/>
        <a:defRPr sz="11000" kern="1200" cap="none" spc="-238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816411" indent="-544274" algn="l" defTabSz="2177095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966" indent="-544274" algn="l" defTabSz="2177095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394804" indent="-544274" algn="l" defTabSz="2177095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047933" indent="-544274" algn="l" defTabSz="2177095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4pPr>
      <a:lvl5pPr marL="3701061" indent="-544274" algn="l" defTabSz="2177095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33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4136480" indent="-435419" algn="l" defTabSz="2177095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3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4571899" indent="-435419" algn="l" defTabSz="2177095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007318" indent="-435419" algn="l" defTabSz="2177095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5442737" indent="-435419" algn="l" defTabSz="2177095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7095" rtl="0" eaLnBrk="1" latinLnBrk="1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547" algn="l" defTabSz="2177095" rtl="0" eaLnBrk="1" latinLnBrk="1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095" algn="l" defTabSz="2177095" rtl="0" eaLnBrk="1" latinLnBrk="1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642" algn="l" defTabSz="2177095" rtl="0" eaLnBrk="1" latinLnBrk="1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190" algn="l" defTabSz="2177095" rtl="0" eaLnBrk="1" latinLnBrk="1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737" algn="l" defTabSz="2177095" rtl="0" eaLnBrk="1" latinLnBrk="1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285" algn="l" defTabSz="2177095" rtl="0" eaLnBrk="1" latinLnBrk="1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832" algn="l" defTabSz="2177095" rtl="0" eaLnBrk="1" latinLnBrk="1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8380" algn="l" defTabSz="2177095" rtl="0" eaLnBrk="1" latinLnBrk="1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whaqlwnl1@naver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naver.com/PostList.naver?blogId=whaqlwnl0&amp;parentCategoryNo=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목차"/>
          <p:cNvSpPr txBox="1">
            <a:spLocks noGrp="1"/>
          </p:cNvSpPr>
          <p:nvPr>
            <p:ph type="title"/>
          </p:nvPr>
        </p:nvSpPr>
        <p:spPr>
          <a:xfrm>
            <a:off x="1187479" y="5638380"/>
            <a:ext cx="21971000" cy="14331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ko-KR" altLang="en-US" sz="8000" dirty="0" err="1" smtClean="0">
                <a:latin typeface="HY견고딕" pitchFamily="18" charset="-127"/>
                <a:ea typeface="HY견고딕" pitchFamily="18" charset="-127"/>
              </a:rPr>
              <a:t>테크</a:t>
            </a:r>
            <a:r>
              <a:rPr lang="ko-KR" altLang="en-US" sz="8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8000" dirty="0" err="1" smtClean="0">
                <a:latin typeface="HY견고딕" pitchFamily="18" charset="-127"/>
                <a:ea typeface="HY견고딕" pitchFamily="18" charset="-127"/>
              </a:rPr>
              <a:t>인턴십</a:t>
            </a:r>
            <a:r>
              <a:rPr lang="ko-KR" altLang="en-US" sz="8000" dirty="0" smtClean="0">
                <a:latin typeface="HY견고딕" pitchFamily="18" charset="-127"/>
                <a:ea typeface="HY견고딕" pitchFamily="18" charset="-127"/>
              </a:rPr>
              <a:t> 지원 포트폴리오</a:t>
            </a:r>
            <a:r>
              <a:rPr lang="en-US" altLang="ko-KR" sz="80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80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8000" dirty="0" smtClean="0">
                <a:latin typeface="HY견고딕" pitchFamily="18" charset="-127"/>
                <a:ea typeface="HY견고딕" pitchFamily="18" charset="-127"/>
              </a:rPr>
              <a:t>지원분야 </a:t>
            </a:r>
            <a:r>
              <a:rPr lang="en-US" altLang="ko-KR" sz="800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8000" dirty="0" smtClean="0">
                <a:latin typeface="HY견고딕" pitchFamily="18" charset="-127"/>
                <a:ea typeface="HY견고딕" pitchFamily="18" charset="-127"/>
              </a:rPr>
              <a:t>게임플레이 </a:t>
            </a:r>
            <a:r>
              <a:rPr lang="ko-KR" altLang="en-US" sz="8000" dirty="0">
                <a:latin typeface="HY견고딕" pitchFamily="18" charset="-127"/>
                <a:ea typeface="HY견고딕" pitchFamily="18" charset="-127"/>
              </a:rPr>
              <a:t>부문 </a:t>
            </a:r>
            <a:endParaRPr sz="8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게임 소개…"/>
          <p:cNvSpPr txBox="1">
            <a:spLocks noGrp="1"/>
          </p:cNvSpPr>
          <p:nvPr>
            <p:ph type="body" idx="1"/>
          </p:nvPr>
        </p:nvSpPr>
        <p:spPr>
          <a:xfrm>
            <a:off x="9392557" y="10747285"/>
            <a:ext cx="10560957" cy="30993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지원자 </a:t>
            </a:r>
            <a:r>
              <a:rPr lang="en-US" altLang="ko-KR" b="1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양 우 석</a:t>
            </a:r>
            <a:endParaRPr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object 3"/>
          <p:cNvSpPr/>
          <p:nvPr/>
        </p:nvSpPr>
        <p:spPr>
          <a:xfrm flipV="1">
            <a:off x="2890266" y="2419350"/>
            <a:ext cx="18471643" cy="45719"/>
          </a:xfrm>
          <a:custGeom>
            <a:avLst/>
            <a:gdLst/>
            <a:ahLst/>
            <a:cxnLst/>
            <a:rect l="l" t="t" r="r" b="b"/>
            <a:pathLst>
              <a:path w="3331845">
                <a:moveTo>
                  <a:pt x="0" y="0"/>
                </a:moveTo>
                <a:lnTo>
                  <a:pt x="3331845" y="0"/>
                </a:lnTo>
              </a:path>
            </a:pathLst>
          </a:custGeom>
          <a:ln w="317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2864357" y="10406415"/>
            <a:ext cx="18471643" cy="5606469"/>
          </a:xfrm>
          <a:custGeom>
            <a:avLst/>
            <a:gdLst/>
            <a:ahLst/>
            <a:cxnLst/>
            <a:rect l="l" t="t" r="r" b="b"/>
            <a:pathLst>
              <a:path w="3331845">
                <a:moveTo>
                  <a:pt x="0" y="0"/>
                </a:moveTo>
                <a:lnTo>
                  <a:pt x="3331845" y="0"/>
                </a:lnTo>
              </a:path>
            </a:pathLst>
          </a:custGeom>
          <a:ln w="317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07375" y="1219200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펄</a:t>
            </a:r>
            <a:endParaRPr lang="ko-KR" altLang="en-US" dirty="0"/>
          </a:p>
        </p:txBody>
      </p:sp>
      <p:sp>
        <p:nvSpPr>
          <p:cNvPr id="9" name="목차"/>
          <p:cNvSpPr txBox="1">
            <a:spLocks/>
          </p:cNvSpPr>
          <p:nvPr/>
        </p:nvSpPr>
        <p:spPr>
          <a:xfrm>
            <a:off x="1199203" y="733450"/>
            <a:ext cx="21971000" cy="1433163"/>
          </a:xfrm>
          <a:prstGeom prst="rect">
            <a:avLst/>
          </a:prstGeom>
        </p:spPr>
        <p:txBody>
          <a:bodyPr vert="horz" lIns="217709" tIns="108855" rIns="217709" bIns="108855" rtlCol="0" anchor="ctr">
            <a:normAutofit fontScale="82500" lnSpcReduction="20000"/>
          </a:bodyPr>
          <a:lstStyle>
            <a:lvl1pPr algn="l" defTabSz="2177095" rtl="0" eaLnBrk="1" latinLnBrk="1" hangingPunct="1">
              <a:spcBef>
                <a:spcPct val="0"/>
              </a:spcBef>
              <a:buNone/>
              <a:defRPr sz="11000" kern="1200" cap="none" spc="-238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P E A R L A B Y S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S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20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Slaughter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와의 상호작용을 위해 구현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2. Volumetric Light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054" y="3986909"/>
            <a:ext cx="6991546" cy="790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34173" y="11995160"/>
            <a:ext cx="620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Mesh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빌드할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점의 위치를 구하는 함수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40638" y="11995160"/>
            <a:ext cx="535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Mesh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생성하는 함수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58" y="3986909"/>
            <a:ext cx="9008094" cy="790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010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플레이어의 원활한 오브젝트 식별을 위하여 구현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Rim Light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Shader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11" y="4691824"/>
            <a:ext cx="3819504" cy="673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995" y="4691824"/>
            <a:ext cx="3371850" cy="674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898" y="4691824"/>
            <a:ext cx="3140202" cy="233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4876" y="11534513"/>
            <a:ext cx="535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Rim light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구현 전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15731" y="11534513"/>
            <a:ext cx="535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Rim light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구현 후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898" y="7381811"/>
            <a:ext cx="5821714" cy="404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703564" y="11503787"/>
            <a:ext cx="535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인게임</a:t>
            </a:r>
            <a:r>
              <a:rPr lang="ko-KR" altLang="en-US" sz="10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　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적용화면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498" y="4691824"/>
            <a:ext cx="6124510" cy="673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0" y="4691823"/>
            <a:ext cx="2305432" cy="231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569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Project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02.</a:t>
            </a:r>
            <a:r>
              <a:rPr lang="en-US" altLang="ko-KR" sz="6600" dirty="0" smtClean="0">
                <a:latin typeface="HY견고딕" pitchFamily="18" charset="-127"/>
                <a:ea typeface="HY견고딕" pitchFamily="18" charset="-127"/>
              </a:rPr>
              <a:t> Skull &amp; Dragon</a:t>
            </a:r>
            <a:endParaRPr lang="ko-KR" altLang="en-US" sz="6600" dirty="0"/>
          </a:p>
        </p:txBody>
      </p:sp>
      <p:sp>
        <p:nvSpPr>
          <p:cNvPr id="14" name="TextBox 13"/>
          <p:cNvSpPr txBox="1"/>
          <p:nvPr/>
        </p:nvSpPr>
        <p:spPr>
          <a:xfrm>
            <a:off x="13348506" y="4719059"/>
            <a:ext cx="575029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게임명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 Skull &amp; Dragon</a:t>
            </a:r>
          </a:p>
          <a:p>
            <a:pPr algn="l">
              <a:lnSpc>
                <a:spcPct val="120000"/>
              </a:lnSpc>
            </a:pPr>
            <a:endParaRPr lang="en-US" altLang="ko-KR" sz="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장르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 3D 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액션 게임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사용 언어 및 엔진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 C#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을 활용한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Unity</a:t>
            </a:r>
          </a:p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플랫폼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 PC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8506" y="7244132"/>
            <a:ext cx="57374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게임 개요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:</a:t>
            </a:r>
          </a:p>
          <a:p>
            <a:pPr algn="l">
              <a:lnSpc>
                <a:spcPct val="120000"/>
              </a:lnSpc>
            </a:pPr>
            <a:endParaRPr lang="en-US" altLang="ko-KR" sz="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논타겟팅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전투방식의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3D 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액션게임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이펙트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사운드 등을 이용한 </a:t>
            </a: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타격감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구현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3200183" y="7080010"/>
            <a:ext cx="649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3200183" y="8955703"/>
            <a:ext cx="649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348506" y="9248778"/>
            <a:ext cx="6083717" cy="245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대표 담당 기능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</a:t>
            </a:r>
          </a:p>
          <a:p>
            <a:pPr algn="l">
              <a:lnSpc>
                <a:spcPct val="120000"/>
              </a:lnSpc>
            </a:pPr>
            <a:endParaRPr lang="en-US" altLang="ko-KR" sz="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 algn="l">
              <a:lnSpc>
                <a:spcPct val="120000"/>
              </a:lnSpc>
              <a:buAutoNum type="arabicPeriod"/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플레이어 </a:t>
            </a: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콤보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액션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 algn="l">
              <a:lnSpc>
                <a:spcPct val="120000"/>
              </a:lnSpc>
              <a:buAutoNum type="arabicPeriod"/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다양한 보스 패턴과 플레이어 액션 관리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 algn="l">
              <a:lnSpc>
                <a:spcPct val="120000"/>
              </a:lnSpc>
              <a:buFontTx/>
              <a:buAutoNum type="arabicPeriod"/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충돌처리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 algn="l">
              <a:lnSpc>
                <a:spcPct val="120000"/>
              </a:lnSpc>
              <a:buFontTx/>
              <a:buAutoNum type="arabicPeriod"/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플레이어 </a:t>
            </a: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역경직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적 피격 </a:t>
            </a: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이펙트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57" y="4698023"/>
            <a:ext cx="11509451" cy="704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987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대표 담당 기능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idx="1"/>
          </p:nvPr>
        </p:nvSpPr>
        <p:spPr>
          <a:xfrm>
            <a:off x="1219200" y="3764070"/>
            <a:ext cx="20320000" cy="834859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State </a:t>
            </a:r>
            <a:r>
              <a:rPr lang="ko-KR" altLang="en-US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패턴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과</a:t>
            </a:r>
            <a:r>
              <a:rPr lang="ko-KR" altLang="en-US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6000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Behaviour</a:t>
            </a:r>
            <a:r>
              <a:rPr lang="en-US" altLang="ko-KR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Tree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를 이용한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플레이어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콤보액션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구현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플레이어와 적의 상호작용을 위한 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Collision, Trigger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처리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다양한 보스 패턴과 플레이어의 액션들을 관리하기 위해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액션을 </a:t>
            </a:r>
            <a:r>
              <a:rPr lang="ko-KR" altLang="en-US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컴포넌트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로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구현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6500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타격감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위한 두 종류의 </a:t>
            </a:r>
            <a:r>
              <a:rPr lang="ko-KR" altLang="en-US" sz="65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플레이어 </a:t>
            </a:r>
            <a:r>
              <a:rPr lang="ko-KR" altLang="en-US" sz="6500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역경직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 피격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이펙트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구현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788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플레이어 액션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20" y="4041126"/>
            <a:ext cx="7424080" cy="832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그래프로 설명하기.…"/>
          <p:cNvSpPr txBox="1">
            <a:spLocks noGrp="1"/>
          </p:cNvSpPr>
          <p:nvPr>
            <p:ph type="body" idx="1"/>
          </p:nvPr>
        </p:nvSpPr>
        <p:spPr>
          <a:xfrm>
            <a:off x="11967750" y="4321744"/>
            <a:ext cx="10088550" cy="48481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인풋이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들어오면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현재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상태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액션에 </a:t>
            </a: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따라  </a:t>
            </a:r>
            <a:endParaRPr lang="en-US" altLang="ko-KR" sz="3600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정해진 </a:t>
            </a: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액션으로 연결된다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272137" indent="0">
              <a:buNone/>
            </a:pPr>
            <a:endParaRPr lang="en-US" altLang="ko-KR" sz="36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Attack Action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중 액션 종료 까지</a:t>
            </a:r>
            <a:endParaRPr lang="en-US" altLang="ko-KR" sz="3600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아무 인풋이 없다면 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Normal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로 돌아간다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3600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endParaRPr lang="en-US" altLang="ko-KR" sz="3600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Attack 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Action </a:t>
            </a:r>
            <a:r>
              <a:rPr lang="ko-KR" altLang="en-US" sz="3600" dirty="0" err="1" smtClean="0">
                <a:latin typeface="HY견고딕" pitchFamily="18" charset="-127"/>
                <a:ea typeface="HY견고딕" pitchFamily="18" charset="-127"/>
              </a:rPr>
              <a:t>오입력</a:t>
            </a: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작동 방지</a:t>
            </a:r>
            <a:endParaRPr lang="en-US" altLang="ko-KR" sz="3600" dirty="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3040116" y="9134609"/>
            <a:ext cx="7037363" cy="752395"/>
            <a:chOff x="11098060" y="9444627"/>
            <a:chExt cx="7052154" cy="751561"/>
          </a:xfrm>
        </p:grpSpPr>
        <p:sp>
          <p:nvSpPr>
            <p:cNvPr id="13" name="직사각형 12"/>
            <p:cNvSpPr/>
            <p:nvPr/>
          </p:nvSpPr>
          <p:spPr>
            <a:xfrm>
              <a:off x="11098060" y="9444627"/>
              <a:ext cx="7052154" cy="751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098060" y="9444627"/>
              <a:ext cx="2179529" cy="7515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132441" y="9991531"/>
            <a:ext cx="183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시작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77297" y="9973852"/>
            <a:ext cx="4725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Attack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인풋 가능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이후 가장 먼저 들어온 입력 감지</a:t>
            </a: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24243" y="9986378"/>
            <a:ext cx="211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종료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Behaviour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Tree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를 이용한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콤보액션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101" name="Picture 5" descr="D:\Git\MyGits\Second_Portfolio\플레이어 공격캔슬 구르기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557" y="6845520"/>
            <a:ext cx="3989990" cy="50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Git\MyGits\Second_Portfolio\플레이어 공격 시연 20pf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0" y="4396728"/>
            <a:ext cx="3990447" cy="489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48314" y="11949832"/>
            <a:ext cx="5106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파랑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일반 공격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빨강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강공격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노랑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Burst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3100" y="3835400"/>
            <a:ext cx="82550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8214" y="11949832"/>
            <a:ext cx="71501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8214" y="3902209"/>
            <a:ext cx="381000" cy="8257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93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플레이어 액션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1129322" y="2590705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미끄럼벡터를 이용한 경사면 이동 구현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209323" y="4516171"/>
            <a:ext cx="4115780" cy="12016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플레이어가 경사면 위에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있는지 확인한다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29322" y="4347921"/>
            <a:ext cx="4562475" cy="15420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플레이어의 앞에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오를 수 없는 경사가 있는지 확인한다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06282" y="6563189"/>
            <a:ext cx="4834359" cy="15699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경사면의 미끄럼벡터를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이용하여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Velocity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구한다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중력을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설정한다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321821" y="4661731"/>
            <a:ext cx="4115782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Velocity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중력을 계산해준다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321821" y="5931956"/>
            <a:ext cx="4115782" cy="9686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Velocity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이용해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플레이어를 움직인다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0" name="직선 화살표 연결선 19"/>
          <p:cNvCxnSpPr>
            <a:stCxn id="12" idx="2"/>
            <a:endCxn id="13" idx="0"/>
          </p:cNvCxnSpPr>
          <p:nvPr/>
        </p:nvCxnSpPr>
        <p:spPr>
          <a:xfrm>
            <a:off x="19379712" y="5576131"/>
            <a:ext cx="0" cy="3558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0463179" y="552060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Yes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525696" y="47046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No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01" name="직선 화살표 연결선 100"/>
          <p:cNvCxnSpPr>
            <a:stCxn id="9" idx="3"/>
            <a:endCxn id="8" idx="1"/>
          </p:cNvCxnSpPr>
          <p:nvPr/>
        </p:nvCxnSpPr>
        <p:spPr>
          <a:xfrm flipV="1">
            <a:off x="5691797" y="5116978"/>
            <a:ext cx="517526" cy="195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1" y="7176313"/>
            <a:ext cx="3963377" cy="55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4" name="꺾인 연결선 123"/>
          <p:cNvCxnSpPr>
            <a:stCxn id="8" idx="2"/>
            <a:endCxn id="11" idx="0"/>
          </p:cNvCxnSpPr>
          <p:nvPr/>
        </p:nvCxnSpPr>
        <p:spPr>
          <a:xfrm rot="16200000" flipH="1">
            <a:off x="10622635" y="3362362"/>
            <a:ext cx="845404" cy="555624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44" y="8768711"/>
            <a:ext cx="6129784" cy="3930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16" name="직선 화살표 연결선 4115"/>
          <p:cNvCxnSpPr>
            <a:stCxn id="8" idx="3"/>
            <a:endCxn id="12" idx="1"/>
          </p:cNvCxnSpPr>
          <p:nvPr/>
        </p:nvCxnSpPr>
        <p:spPr>
          <a:xfrm>
            <a:off x="10325103" y="5116978"/>
            <a:ext cx="6996718" cy="195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8" name="꺾인 연결선 4117"/>
          <p:cNvCxnSpPr>
            <a:stCxn id="11" idx="3"/>
            <a:endCxn id="12" idx="1"/>
          </p:cNvCxnSpPr>
          <p:nvPr/>
        </p:nvCxnSpPr>
        <p:spPr>
          <a:xfrm flipV="1">
            <a:off x="16240641" y="5118931"/>
            <a:ext cx="1081180" cy="2229214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21" y="7212413"/>
            <a:ext cx="45624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4" name="Picture 8" descr="D:\Git\MyGits\Second_Portfolio\플레이어 오르막 세로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1821" y="7348146"/>
            <a:ext cx="4115782" cy="53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328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814192" y="6780074"/>
            <a:ext cx="6751528" cy="22546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각 액션마다 스킬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애니메이션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Event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등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필요한 함수가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구현되어 있다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액션 관리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플레이어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보스 액션을 컴포넌트로 구현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123" y="4268698"/>
            <a:ext cx="7334586" cy="798175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8291416" y="5875327"/>
            <a:ext cx="3566854" cy="6074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309117" y="5417840"/>
            <a:ext cx="1363377" cy="2010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246247" y="4989575"/>
            <a:ext cx="3674653" cy="830997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액션의 발동조건</a:t>
            </a:r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algn="l"/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우선순위 등을 설정</a:t>
            </a:r>
            <a:endParaRPr lang="en-US" altLang="ko-KR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961388" y="7500606"/>
            <a:ext cx="3330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보스에 패턴을 추가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l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패턴 공유 가능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352" y="4268698"/>
            <a:ext cx="5769577" cy="798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459101" y="8192021"/>
            <a:ext cx="5522019" cy="1077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0473833" y="7692778"/>
            <a:ext cx="3606458" cy="461665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패턴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Idx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이동거리 설정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53151" y="1233813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 액션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32235" y="12323813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보스 액션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2223369" y="4268698"/>
            <a:ext cx="3933174" cy="17381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Action Machine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액션들을 관리하며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현재 액션을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실행한다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04169" y="7044919"/>
            <a:ext cx="1764083" cy="869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Action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226495" y="7044918"/>
            <a:ext cx="1764083" cy="869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Action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556336" y="7044918"/>
            <a:ext cx="1764083" cy="869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Action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6" name="직선 화살표 연결선 65"/>
          <p:cNvCxnSpPr>
            <a:stCxn id="61" idx="0"/>
            <a:endCxn id="60" idx="2"/>
          </p:cNvCxnSpPr>
          <p:nvPr/>
        </p:nvCxnSpPr>
        <p:spPr>
          <a:xfrm flipV="1">
            <a:off x="4189956" y="6006851"/>
            <a:ext cx="0" cy="77322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129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3" name="Picture 4" descr="D:\Git\MyGits\Second_Portfolio\보스패턴 리스트 관리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47" y="5774211"/>
            <a:ext cx="10583316" cy="645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6851733" y="5836843"/>
            <a:ext cx="3069465" cy="1162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Boss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Action Machine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90388" y="5836842"/>
            <a:ext cx="3132172" cy="1162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Bite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90388" y="11069783"/>
            <a:ext cx="3132172" cy="11629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b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SommonsBombs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390388" y="9286013"/>
            <a:ext cx="3132172" cy="11629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b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Breath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4100" y="4805427"/>
            <a:ext cx="560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액션들이 각자 발동 조건을 판단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거리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쿨타임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등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25639" y="4805425"/>
            <a:ext cx="5647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발동이 가능한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상태라면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List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추가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sz="14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발동 불가능하게 되면 제거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51733" y="880876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가장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우선순위가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높은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실행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51733" y="7530112"/>
            <a:ext cx="3068879" cy="11629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실행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59" name="직선 화살표 연결선 58"/>
          <p:cNvCxnSpPr>
            <a:stCxn id="7" idx="2"/>
            <a:endCxn id="57" idx="0"/>
          </p:cNvCxnSpPr>
          <p:nvPr/>
        </p:nvCxnSpPr>
        <p:spPr>
          <a:xfrm flipH="1">
            <a:off x="8386173" y="6999643"/>
            <a:ext cx="293" cy="53046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8" idx="3"/>
            <a:endCxn id="7" idx="1"/>
          </p:cNvCxnSpPr>
          <p:nvPr/>
        </p:nvCxnSpPr>
        <p:spPr>
          <a:xfrm>
            <a:off x="4522560" y="6418242"/>
            <a:ext cx="2329173" cy="1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10" idx="3"/>
            <a:endCxn id="7" idx="1"/>
          </p:cNvCxnSpPr>
          <p:nvPr/>
        </p:nvCxnSpPr>
        <p:spPr>
          <a:xfrm flipV="1">
            <a:off x="4522560" y="6418243"/>
            <a:ext cx="2329173" cy="523301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40" idx="3"/>
            <a:endCxn id="7" idx="1"/>
          </p:cNvCxnSpPr>
          <p:nvPr/>
        </p:nvCxnSpPr>
        <p:spPr>
          <a:xfrm flipV="1">
            <a:off x="4522560" y="6418243"/>
            <a:ext cx="2329173" cy="344924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2" name="직사각형 4161"/>
          <p:cNvSpPr/>
          <p:nvPr/>
        </p:nvSpPr>
        <p:spPr>
          <a:xfrm>
            <a:off x="19503024" y="8606484"/>
            <a:ext cx="1728591" cy="1314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1390388" y="7530112"/>
            <a:ext cx="3132172" cy="11629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Fireball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4170" name="꺾인 연결선 4169"/>
          <p:cNvCxnSpPr>
            <a:stCxn id="197" idx="3"/>
            <a:endCxn id="7" idx="1"/>
          </p:cNvCxnSpPr>
          <p:nvPr/>
        </p:nvCxnSpPr>
        <p:spPr>
          <a:xfrm flipV="1">
            <a:off x="4522560" y="6418243"/>
            <a:ext cx="2329173" cy="169334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액션 관리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8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보스 패턴 선택 방법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513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액션 관리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애니메이션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Event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관리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27229" y="4685052"/>
            <a:ext cx="578075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altLang="ko-KR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Attack Box On / Off </a:t>
            </a: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구현</a:t>
            </a: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l">
              <a:buFont typeface="Arial" pitchFamily="34" charset="0"/>
              <a:buChar char="•"/>
            </a:pPr>
            <a:endParaRPr lang="en-US" altLang="ko-KR" sz="3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 </a:t>
            </a:r>
            <a:r>
              <a:rPr lang="en-US" altLang="ko-KR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Hit </a:t>
            </a: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진입 시 </a:t>
            </a: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32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32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넉백</a:t>
            </a: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구현</a:t>
            </a:r>
            <a:endParaRPr lang="ko-KR" altLang="en-US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7746" y="4685052"/>
            <a:ext cx="4859300" cy="10096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실행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77747" y="6453624"/>
            <a:ext cx="4859301" cy="20903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현재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셋팅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실행된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클래스의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함수를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애니메이션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Event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함수에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연결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77747" y="9313229"/>
            <a:ext cx="4859300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애니메이션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Trigger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실행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9" name="직선 화살표 연결선 18"/>
          <p:cNvCxnSpPr>
            <a:stCxn id="16" idx="2"/>
            <a:endCxn id="17" idx="0"/>
          </p:cNvCxnSpPr>
          <p:nvPr/>
        </p:nvCxnSpPr>
        <p:spPr>
          <a:xfrm>
            <a:off x="3807396" y="5694737"/>
            <a:ext cx="2" cy="7588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2"/>
            <a:endCxn id="18" idx="0"/>
          </p:cNvCxnSpPr>
          <p:nvPr/>
        </p:nvCxnSpPr>
        <p:spPr>
          <a:xfrm flipH="1">
            <a:off x="3807397" y="8543949"/>
            <a:ext cx="1" cy="7692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377747" y="11051628"/>
            <a:ext cx="4859300" cy="12236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현재 액션에 맞는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Event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실행됨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2" name="직선 화살표 연결선 21"/>
          <p:cNvCxnSpPr>
            <a:stCxn id="18" idx="2"/>
            <a:endCxn id="21" idx="0"/>
          </p:cNvCxnSpPr>
          <p:nvPr/>
        </p:nvCxnSpPr>
        <p:spPr>
          <a:xfrm>
            <a:off x="3807397" y="10227629"/>
            <a:ext cx="0" cy="82399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Git\MyGits\Second_Portfolio\구르기 animeven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521" y="8718114"/>
            <a:ext cx="6933857" cy="35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4227229" y="8774620"/>
            <a:ext cx="68210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altLang="ko-KR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Layer </a:t>
            </a: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변경으로 구르기 무적 구현</a:t>
            </a: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무적시간 표시용 색깔 변화</a:t>
            </a:r>
            <a:endParaRPr lang="en-US" altLang="ko-KR" sz="3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528110" y="9043792"/>
            <a:ext cx="557268" cy="269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:\Git\MyGits\Second_Portfolio\보스 콜라이더 OnOf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521" y="4685052"/>
            <a:ext cx="6933857" cy="333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592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631" y="4597052"/>
            <a:ext cx="5712605" cy="736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951" y="3980319"/>
            <a:ext cx="6649659" cy="7981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액션 관리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애니메이션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Event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관리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56276" y="1203723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현재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액션의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콜백함수가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연결되어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Event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호출된다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3033" y="12037233"/>
            <a:ext cx="63914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각각의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콜백함수를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구현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l"/>
            <a:endParaRPr lang="en-US" altLang="ko-KR" sz="105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액션이 실행되면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콜백함수를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애니메이션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Event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Delegate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연결한다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86" y="4010015"/>
            <a:ext cx="7793037" cy="7952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17924" y="12037232"/>
            <a:ext cx="7494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 머신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액션들을 관리하고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이벤트들을 연결한다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610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목차"/>
          <p:cNvSpPr txBox="1">
            <a:spLocks noGrp="1"/>
          </p:cNvSpPr>
          <p:nvPr>
            <p:ph type="title"/>
          </p:nvPr>
        </p:nvSpPr>
        <p:spPr>
          <a:xfrm>
            <a:off x="1206500" y="991411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HY견고딕" pitchFamily="18" charset="-127"/>
                <a:ea typeface="HY견고딕" pitchFamily="18" charset="-127"/>
              </a:rPr>
              <a:t>목차</a:t>
            </a:r>
            <a:endParaRPr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5" name="게임 소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857250" indent="-857250"/>
            <a:endParaRPr lang="en-US" altLang="ko-KR" sz="5400" dirty="0" smtClean="0">
              <a:latin typeface="HY견고딕" pitchFamily="18" charset="-127"/>
              <a:ea typeface="HY견고딕" pitchFamily="18" charset="-127"/>
            </a:endParaRPr>
          </a:p>
          <a:p>
            <a:pPr marL="857250" indent="-857250"/>
            <a:r>
              <a:rPr lang="ko-KR" altLang="en-US" sz="5400" dirty="0" smtClean="0">
                <a:latin typeface="HY견고딕" pitchFamily="18" charset="-127"/>
                <a:ea typeface="HY견고딕" pitchFamily="18" charset="-127"/>
              </a:rPr>
              <a:t>자기 소개</a:t>
            </a:r>
            <a:endParaRPr lang="en-US" altLang="ko-KR" sz="5400" dirty="0" smtClean="0">
              <a:latin typeface="HY견고딕" pitchFamily="18" charset="-127"/>
              <a:ea typeface="HY견고딕" pitchFamily="18" charset="-127"/>
            </a:endParaRPr>
          </a:p>
          <a:p>
            <a:pPr marL="857250" indent="-857250"/>
            <a:endParaRPr lang="en-US" altLang="ko-KR" sz="5400" dirty="0" smtClean="0">
              <a:latin typeface="HY견고딕" pitchFamily="18" charset="-127"/>
              <a:ea typeface="HY견고딕" pitchFamily="18" charset="-127"/>
            </a:endParaRPr>
          </a:p>
          <a:p>
            <a:pPr marL="857250" indent="-857250"/>
            <a:r>
              <a:rPr lang="en-US" altLang="ko-KR" sz="5400" dirty="0" smtClean="0">
                <a:latin typeface="HY견고딕" pitchFamily="18" charset="-127"/>
                <a:ea typeface="HY견고딕" pitchFamily="18" charset="-127"/>
              </a:rPr>
              <a:t>Project </a:t>
            </a:r>
            <a:r>
              <a:rPr lang="ko-KR" altLang="en-US" sz="5400" dirty="0" smtClean="0">
                <a:latin typeface="HY견고딕" pitchFamily="18" charset="-127"/>
                <a:ea typeface="HY견고딕" pitchFamily="18" charset="-127"/>
              </a:rPr>
              <a:t>소개</a:t>
            </a:r>
            <a:endParaRPr lang="en-US" altLang="ko-KR" sz="5400" dirty="0" smtClean="0">
              <a:latin typeface="HY견고딕" pitchFamily="18" charset="-127"/>
              <a:ea typeface="HY견고딕" pitchFamily="18" charset="-127"/>
            </a:endParaRPr>
          </a:p>
          <a:p>
            <a:pPr marL="857250" indent="-857250"/>
            <a:endParaRPr lang="en-US" altLang="ko-KR" sz="5400" dirty="0" smtClean="0">
              <a:latin typeface="HY견고딕" pitchFamily="18" charset="-127"/>
              <a:ea typeface="HY견고딕" pitchFamily="18" charset="-127"/>
            </a:endParaRPr>
          </a:p>
          <a:p>
            <a:pPr marL="857250" indent="-857250"/>
            <a:r>
              <a:rPr lang="ko-KR" altLang="en-US" sz="5400" dirty="0" smtClean="0">
                <a:latin typeface="HY견고딕" pitchFamily="18" charset="-127"/>
                <a:ea typeface="HY견고딕" pitchFamily="18" charset="-127"/>
              </a:rPr>
              <a:t>입사 </a:t>
            </a:r>
            <a:r>
              <a:rPr lang="ko-KR" altLang="en-US" sz="5400" dirty="0" smtClean="0">
                <a:latin typeface="HY견고딕" pitchFamily="18" charset="-127"/>
                <a:ea typeface="HY견고딕" pitchFamily="18" charset="-127"/>
              </a:rPr>
              <a:t>포부</a:t>
            </a:r>
            <a:r>
              <a:rPr lang="en-US" altLang="ko-KR" sz="5400" dirty="0" smtClean="0">
                <a:latin typeface="HY견고딕" pitchFamily="18" charset="-127"/>
                <a:ea typeface="HY견고딕" pitchFamily="18" charset="-127"/>
              </a:rPr>
              <a:t>(??)</a:t>
            </a:r>
            <a:endParaRPr lang="en-US" altLang="ko-KR" sz="54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충돌 처리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46" y="4705277"/>
            <a:ext cx="10135834" cy="51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D:\Git\MyGits\Second_Portfolio\보스발 치이기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433" y="9086957"/>
            <a:ext cx="5910368" cy="31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5844656" y="6650888"/>
            <a:ext cx="1049699" cy="12548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61904" y="8625292"/>
            <a:ext cx="352094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Hit Collider : Collision</a:t>
            </a:r>
            <a:endParaRPr lang="ko-KR" altLang="en-US" dirty="0"/>
          </a:p>
        </p:txBody>
      </p:sp>
      <p:cxnSp>
        <p:nvCxnSpPr>
          <p:cNvPr id="18" name="직선 연결선 17"/>
          <p:cNvCxnSpPr>
            <a:stCxn id="8" idx="5"/>
            <a:endCxn id="16" idx="0"/>
          </p:cNvCxnSpPr>
          <p:nvPr/>
        </p:nvCxnSpPr>
        <p:spPr>
          <a:xfrm>
            <a:off x="6740630" y="7722004"/>
            <a:ext cx="1281744" cy="903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0" idx="4"/>
            <a:endCxn id="16" idx="0"/>
          </p:cNvCxnSpPr>
          <p:nvPr/>
        </p:nvCxnSpPr>
        <p:spPr>
          <a:xfrm>
            <a:off x="7574931" y="7638329"/>
            <a:ext cx="447443" cy="986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87263" y="4820108"/>
            <a:ext cx="359326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Attack Collider : Trigger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3" name="직선 연결선 32"/>
          <p:cNvCxnSpPr>
            <a:stCxn id="27" idx="2"/>
            <a:endCxn id="40" idx="1"/>
          </p:cNvCxnSpPr>
          <p:nvPr/>
        </p:nvCxnSpPr>
        <p:spPr>
          <a:xfrm flipH="1">
            <a:off x="8252167" y="5281773"/>
            <a:ext cx="131727" cy="7275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502194" y="6650888"/>
            <a:ext cx="2848047" cy="2666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022374" y="5789529"/>
            <a:ext cx="1569127" cy="1500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stCxn id="34" idx="0"/>
            <a:endCxn id="27" idx="2"/>
          </p:cNvCxnSpPr>
          <p:nvPr/>
        </p:nvCxnSpPr>
        <p:spPr>
          <a:xfrm flipV="1">
            <a:off x="3926218" y="5281773"/>
            <a:ext cx="4457676" cy="13691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7127487" y="6559486"/>
            <a:ext cx="894887" cy="10788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2290029" y="7747404"/>
            <a:ext cx="8214801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Collision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충돌 시 플레이어의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Y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값이 틀어지는 문제 발생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037166" y="12295862"/>
            <a:ext cx="735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패턴 실행 중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충돌하면 </a:t>
            </a:r>
            <a:r>
              <a:rPr lang="en-US" altLang="ko-KR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veolocity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= 0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으로 만든 후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플레이어를 밀려나게 처리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 rot="5400000">
            <a:off x="16122401" y="8302811"/>
            <a:ext cx="554432" cy="628394"/>
          </a:xfrm>
          <a:prstGeom prst="rightArrow">
            <a:avLst>
              <a:gd name="adj1" fmla="val 43893"/>
              <a:gd name="adj2" fmla="val 633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Hit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Box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5" name="Picture 4" descr="D:\Git\MyGits\Second_Portfolio\보스발 치이기 공중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078" y="4705277"/>
            <a:ext cx="5930704" cy="300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34162" y="9992613"/>
            <a:ext cx="705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한번 공격에 여러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Hit Box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닿더라도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l"/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데미지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계산 및 피격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이펙트는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한번만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처리된다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2976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충돌 처리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Attack Box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3712" y="12017984"/>
            <a:ext cx="5498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Projtect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1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에서 만든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Volumetric Light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이용해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브레스를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구현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147" name="Picture 3" descr="D:\Git\MyGits\Second_Portfolio\Usurper 플라이브레스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3" y="8103590"/>
            <a:ext cx="7085494" cy="38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Git\MyGits\Second_Portfolio\Usurper Headbutt 콜라이더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38" y="3970414"/>
            <a:ext cx="7124543" cy="385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47" y="8103590"/>
            <a:ext cx="4008565" cy="385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49" y="3970415"/>
            <a:ext cx="4008565" cy="3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 descr="D:\Git\MyGits\Second_Portfolio\플레이어 콜라이더 사거리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650" y="3970415"/>
            <a:ext cx="7403946" cy="385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433892" y="12017984"/>
            <a:ext cx="3390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스킬들은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비용이 싼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Sphere </a:t>
            </a:r>
            <a:r>
              <a:rPr lang="en-US" altLang="ko-KR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Colider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사용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32519" y="7887690"/>
            <a:ext cx="6558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무기의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Collider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도 애니메이션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Event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관리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854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타격감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그래프로 설명하기.…"/>
          <p:cNvSpPr txBox="1">
            <a:spLocks noGrp="1"/>
          </p:cNvSpPr>
          <p:nvPr>
            <p:ph type="body" idx="1"/>
          </p:nvPr>
        </p:nvSpPr>
        <p:spPr>
          <a:xfrm>
            <a:off x="9356941" y="5419049"/>
            <a:ext cx="12225404" cy="4431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2137" indent="0">
              <a:buNone/>
            </a:pP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플레이어 공격에 두 가지 </a:t>
            </a:r>
            <a:r>
              <a:rPr lang="ko-KR" altLang="en-US" sz="3600" dirty="0" err="1" smtClean="0">
                <a:latin typeface="HY견고딕" pitchFamily="18" charset="-127"/>
                <a:ea typeface="HY견고딕" pitchFamily="18" charset="-127"/>
              </a:rPr>
              <a:t>역경직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 구현</a:t>
            </a:r>
            <a:endParaRPr lang="en-US" altLang="ko-KR" sz="3600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Slow 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모션</a:t>
            </a:r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en-US" altLang="ko-KR" sz="3600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TimeScale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로 구현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                      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특정 </a:t>
            </a:r>
            <a:r>
              <a:rPr lang="ko-KR" altLang="en-US" sz="3200" dirty="0" err="1" smtClean="0">
                <a:latin typeface="HY견고딕" pitchFamily="18" charset="-127"/>
                <a:ea typeface="HY견고딕" pitchFamily="18" charset="-127"/>
              </a:rPr>
              <a:t>공격시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 공격 당 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회만 적용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6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3200" dirty="0" err="1" smtClean="0">
                <a:latin typeface="HY견고딕" pitchFamily="18" charset="-127"/>
                <a:ea typeface="HY견고딕" pitchFamily="18" charset="-127"/>
              </a:rPr>
              <a:t>역경직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32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애니메이션 속도 조절</a:t>
            </a: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로 구현 </a:t>
            </a:r>
            <a:endParaRPr lang="en-US" altLang="ko-KR" sz="2800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sz="2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                 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플레이어의 무기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적의 </a:t>
            </a:r>
            <a:r>
              <a:rPr lang="en-US" altLang="ko-KR" sz="3200" dirty="0" err="1">
                <a:latin typeface="HY견고딕" pitchFamily="18" charset="-127"/>
                <a:ea typeface="HY견고딕" pitchFamily="18" charset="-127"/>
              </a:rPr>
              <a:t>HitBox</a:t>
            </a:r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수치에 따라 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작동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              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05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>Hit</a:t>
            </a:r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한 적 개체 수 만큼 적용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역경직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및 공격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 피격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이펙트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 descr="D:\Git\MyGits\Second_Portfolio\역경직, 쇼크웨이브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94" y="5419049"/>
            <a:ext cx="7945896" cy="437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878870" y="8268047"/>
            <a:ext cx="1453019" cy="444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20767" y="9850083"/>
            <a:ext cx="667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적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아머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강도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0.8f   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 무기 강도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0.8f      </a:t>
            </a:r>
          </a:p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지속시간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)0.1f / 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후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)0f 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396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392" y="3415718"/>
            <a:ext cx="2768562" cy="363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86915" y="7898199"/>
            <a:ext cx="8380499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ko-KR" altLang="en-US" sz="32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집요</a:t>
            </a: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하게 도전하며 </a:t>
            </a:r>
            <a:r>
              <a:rPr lang="ko-KR" altLang="en-US" sz="32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발전</a:t>
            </a: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추구하는 개발자</a:t>
            </a: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altLang="ko-KR" sz="3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틀을 깨기 위한 </a:t>
            </a:r>
            <a:r>
              <a:rPr lang="ko-KR" altLang="en-US" sz="32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노력을 즐기는</a:t>
            </a:r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개발자</a:t>
            </a: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32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책임</a:t>
            </a: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중요성을 아는 개발자</a:t>
            </a: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32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게임</a:t>
            </a:r>
            <a:r>
              <a:rPr lang="ko-KR" altLang="en-US" sz="32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너무나도 좋아하는 개발자</a:t>
            </a:r>
            <a:endParaRPr lang="en-US" altLang="ko-KR" sz="32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2628" y="3146502"/>
            <a:ext cx="4707861" cy="396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매일매일</a:t>
            </a:r>
            <a:r>
              <a:rPr lang="ko-KR" altLang="en-US" sz="60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60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l" defTabSz="2438338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HY견고딕" pitchFamily="18" charset="-127"/>
                <a:ea typeface="HY견고딕" pitchFamily="18" charset="-127"/>
                <a:sym typeface="Helvetica Neue"/>
              </a:rPr>
              <a:t>발전하는 개발자</a:t>
            </a:r>
            <a:endParaRPr kumimoji="0" lang="en-US" altLang="ko-KR" sz="6000" b="1" i="0" u="none" strike="noStrike" cap="none" spc="0" normalizeH="0" baseline="0" dirty="0" smtClean="0">
              <a:ln>
                <a:noFill/>
              </a:ln>
              <a:solidFill>
                <a:schemeClr val="tx2"/>
              </a:solidFill>
              <a:effectLst/>
              <a:uFillTx/>
              <a:latin typeface="HY견고딕" pitchFamily="18" charset="-127"/>
              <a:ea typeface="HY견고딕" pitchFamily="18" charset="-127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양우석 입니다</a:t>
            </a:r>
            <a:r>
              <a:rPr lang="en-US" altLang="ko-KR" sz="4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kumimoji="0" lang="ko-KR" altLang="en-US" sz="4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Y견고딕" pitchFamily="18" charset="-127"/>
              <a:ea typeface="HY견고딕" pitchFamily="18" charset="-127"/>
              <a:sym typeface="Helvetica Neue"/>
            </a:endParaRPr>
          </a:p>
        </p:txBody>
      </p:sp>
      <p:sp>
        <p:nvSpPr>
          <p:cNvPr id="11" name="목차"/>
          <p:cNvSpPr txBox="1">
            <a:spLocks/>
          </p:cNvSpPr>
          <p:nvPr/>
        </p:nvSpPr>
        <p:spPr>
          <a:xfrm>
            <a:off x="1206500" y="991411"/>
            <a:ext cx="21971000" cy="1433163"/>
          </a:xfrm>
          <a:prstGeom prst="rect">
            <a:avLst/>
          </a:prstGeom>
        </p:spPr>
        <p:txBody>
          <a:bodyPr vert="horz" lIns="217709" tIns="108855" rIns="217709" bIns="108855" rtlCol="0" anchor="ctr">
            <a:noAutofit/>
          </a:bodyPr>
          <a:lstStyle>
            <a:lvl1pPr algn="l" defTabSz="2177095" rtl="0" eaLnBrk="1" latinLnBrk="1" hangingPunct="1">
              <a:spcBef>
                <a:spcPct val="0"/>
              </a:spcBef>
              <a:buNone/>
              <a:defRPr sz="11000" kern="1200" cap="none" spc="-238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자기소개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738343" y="3259015"/>
            <a:ext cx="0" cy="8639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787454" y="3259015"/>
            <a:ext cx="0" cy="8639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72808" y="3333657"/>
            <a:ext cx="5561138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양 우석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/ Yang </a:t>
            </a:r>
            <a:r>
              <a:rPr lang="en-US" altLang="ko-KR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WooSeok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1994.06.25.  </a:t>
            </a:r>
          </a:p>
          <a:p>
            <a:pPr algn="l"/>
            <a:endParaRPr lang="en-US" altLang="ko-KR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Tel. 010-9082-1717</a:t>
            </a:r>
          </a:p>
          <a:p>
            <a:pPr algn="l"/>
            <a:r>
              <a:rPr lang="ko-KR" altLang="en-US" sz="2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울산광역시 울주군</a:t>
            </a:r>
            <a:endParaRPr lang="en-US" altLang="ko-KR" sz="20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endParaRPr lang="en-US" altLang="ko-KR" sz="20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Email. 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hlinkClick r:id="rId3"/>
              </a:rPr>
              <a:t>whaqlwnl1@naver.com</a:t>
            </a:r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Blog.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hlinkClick r:id="rId4"/>
              </a:rPr>
              <a:t>게임개발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hlinkClick r:id="rId4"/>
              </a:rPr>
              <a:t>,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hlinkClick r:id="rId4"/>
              </a:rPr>
              <a:t>시작부터 현직까지 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hlinkClick r:id="rId4"/>
              </a:rPr>
              <a:t>: </a:t>
            </a:r>
            <a:r>
              <a:rPr lang="ko-KR" altLang="en-US" sz="1800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hlinkClick r:id="rId4"/>
              </a:rPr>
              <a:t>네이버블로그</a:t>
            </a:r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GitLab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endParaRPr lang="ko-KR" altLang="en-US" sz="18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074512" y="6165214"/>
            <a:ext cx="37337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Project</a:t>
            </a:r>
          </a:p>
          <a:p>
            <a:pPr algn="l"/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Silence Escape</a:t>
            </a:r>
            <a:endParaRPr lang="en-US" altLang="ko-KR" sz="1400" b="1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   (VR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공포게임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제작기간 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45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일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algn="l"/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Skull And Dragon </a:t>
            </a:r>
          </a:p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   (3D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액션게임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제작기간 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45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일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18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1230714" y="6840432"/>
            <a:ext cx="50409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074512" y="3259015"/>
            <a:ext cx="44839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Skill</a:t>
            </a:r>
          </a:p>
          <a:p>
            <a:pPr algn="l"/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C/ C++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기초 문법과 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C#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을 활용한</a:t>
            </a:r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Unity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클라이언트 개발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(AI, UI/UX,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게임 그래픽 프로그래밍</a:t>
            </a:r>
            <a:r>
              <a:rPr lang="en-US" altLang="ko-KR" sz="18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등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18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72808" y="7288599"/>
            <a:ext cx="39260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Education</a:t>
            </a:r>
          </a:p>
          <a:p>
            <a:pPr algn="l"/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2013.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울산대학교 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IT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융합학부 입학</a:t>
            </a:r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2020. 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울산대학교 </a:t>
            </a:r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IT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융합학부 졸업</a:t>
            </a:r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2022.08. ~ 2023.02. </a:t>
            </a:r>
            <a:endParaRPr lang="en-US" altLang="ko-KR" sz="18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부산 예일 직업전문학교</a:t>
            </a:r>
            <a:endParaRPr lang="en-US" altLang="ko-KR" sz="1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Unity </a:t>
            </a:r>
            <a:r>
              <a:rPr lang="ko-KR" altLang="en-US" sz="1800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컨텐츠</a:t>
            </a:r>
            <a:r>
              <a:rPr lang="ko-KR" altLang="en-US" sz="18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개발자 양성과정 수료</a:t>
            </a:r>
            <a:endParaRPr lang="en-US" altLang="ko-KR" sz="18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074512" y="5398493"/>
            <a:ext cx="4783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59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Project 01.</a:t>
            </a:r>
            <a:r>
              <a:rPr lang="en-US" altLang="ko-KR" sz="66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6600" dirty="0" smtClean="0">
                <a:latin typeface="HY견고딕" pitchFamily="18" charset="-127"/>
                <a:ea typeface="HY견고딕" pitchFamily="18" charset="-127"/>
              </a:rPr>
              <a:t>Silence Escape</a:t>
            </a:r>
            <a:endParaRPr lang="ko-KR" altLang="en-US" sz="6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57" y="4698022"/>
            <a:ext cx="11315455" cy="684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48506" y="4756637"/>
            <a:ext cx="575029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게임명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 Silence Escape</a:t>
            </a:r>
          </a:p>
          <a:p>
            <a:pPr algn="l">
              <a:lnSpc>
                <a:spcPct val="120000"/>
              </a:lnSpc>
            </a:pPr>
            <a:endParaRPr lang="en-US" altLang="ko-KR" sz="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장르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 VR 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공포 탈출게임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사용 언어 및 엔진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 C#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을 활용한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Unity</a:t>
            </a:r>
          </a:p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플랫폼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 VR (</a:t>
            </a: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오큘러스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퀘스트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48506" y="7281710"/>
            <a:ext cx="65069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게임 개요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:</a:t>
            </a:r>
          </a:p>
          <a:p>
            <a:pPr algn="l">
              <a:lnSpc>
                <a:spcPct val="120000"/>
              </a:lnSpc>
            </a:pPr>
            <a:endParaRPr lang="en-US" altLang="ko-KR" sz="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빛과 소리</a:t>
            </a:r>
            <a:r>
              <a:rPr lang="ko-KR" altLang="en-US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이용하여 </a:t>
            </a:r>
            <a:r>
              <a:rPr lang="ko-KR" altLang="en-US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좀비들을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따돌리고 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공원을 탈출하는 내용의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VR 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플랫폼 공포게임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3200183" y="7117588"/>
            <a:ext cx="649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200183" y="8993281"/>
            <a:ext cx="649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348506" y="9286356"/>
            <a:ext cx="4698722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대표 담당 기능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</a:t>
            </a:r>
          </a:p>
          <a:p>
            <a:pPr algn="l">
              <a:lnSpc>
                <a:spcPct val="120000"/>
              </a:lnSpc>
            </a:pPr>
            <a:endParaRPr lang="en-US" altLang="ko-KR" sz="8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 algn="l">
              <a:lnSpc>
                <a:spcPct val="120000"/>
              </a:lnSpc>
              <a:buAutoNum type="arabicPeriod"/>
            </a:pP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Player, 3</a:t>
            </a:r>
            <a:r>
              <a:rPr lang="ko-KR" altLang="en-US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종류의 </a:t>
            </a: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Enemy AI</a:t>
            </a:r>
            <a:endParaRPr lang="en-US" altLang="ko-KR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 algn="l">
              <a:lnSpc>
                <a:spcPct val="120000"/>
              </a:lnSpc>
              <a:buAutoNum type="arabicPeriod"/>
            </a:pP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Volumetric Light</a:t>
            </a:r>
          </a:p>
          <a:p>
            <a:pPr marL="457200" indent="-457200" algn="l">
              <a:lnSpc>
                <a:spcPct val="120000"/>
              </a:lnSpc>
              <a:buAutoNum type="arabicPeriod"/>
            </a:pPr>
            <a:r>
              <a:rPr lang="en-US" altLang="ko-KR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Rim Light </a:t>
            </a:r>
            <a:r>
              <a:rPr lang="en-US" altLang="ko-KR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Shader</a:t>
            </a:r>
            <a:endParaRPr lang="en-US" altLang="ko-KR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006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대표 담당 기능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1219200" y="3989538"/>
            <a:ext cx="20320000" cy="7359041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State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패턴을 통한 </a:t>
            </a:r>
            <a:r>
              <a:rPr lang="ko-KR" altLang="en-US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플레이어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en-US" altLang="ko-KR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Enemy AI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구현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좀비와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빛의 상호작용을 위한 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Volumetric Light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구현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아이템의 식별을 용이하게 하기 위한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272137" indent="0">
              <a:buNone/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Rim Lighting </a:t>
            </a:r>
            <a:r>
              <a:rPr lang="en-US" altLang="ko-KR" sz="6000" dirty="0" err="1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Shader</a:t>
            </a:r>
            <a:r>
              <a:rPr lang="ko-KR" altLang="en-US" sz="60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구현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211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Player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2023" y="3612487"/>
            <a:ext cx="773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상태에 따라 특정 기능이 실행 될 수 있도록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State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패턴을 이용하여 각 패턴에 맞는 액션을 부여함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21"/>
          </p:nvPr>
        </p:nvSpPr>
        <p:spPr>
          <a:xfrm>
            <a:off x="1231227" y="2634770"/>
            <a:ext cx="7303173" cy="93478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FSM (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유한 상태 머신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18618" y="6019044"/>
            <a:ext cx="8460971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조이스틱 컨트롤을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en-US" altLang="ko-KR" sz="105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플레이어의 </a:t>
            </a:r>
            <a:r>
              <a:rPr lang="ko-KR" altLang="en-US" sz="2800" b="1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의도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맞게 움직일 수 있도록 구현</a:t>
            </a:r>
            <a:endParaRPr lang="en-US" altLang="ko-KR" sz="60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l">
              <a:buFont typeface="Arial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l">
              <a:buFont typeface="Arial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l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VR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플랫폼의 최대 장점인 </a:t>
            </a:r>
            <a:r>
              <a:rPr lang="ko-KR" altLang="en-US" sz="2800" b="1" dirty="0" err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몰입감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위하여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앉기와 일어서기를 </a:t>
            </a:r>
            <a:r>
              <a:rPr lang="ko-KR" altLang="en-US" sz="28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실제 </a:t>
            </a:r>
            <a:r>
              <a:rPr lang="en-US" altLang="ko-KR" sz="28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Device </a:t>
            </a:r>
            <a:r>
              <a:rPr lang="ko-KR" altLang="en-US" sz="2800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높이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기준으로 구현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실제 플레이어가 앉았다 일어서는 것에 따라 상태 변화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703540" y="6438375"/>
            <a:ext cx="3845490" cy="15657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Walk</a:t>
            </a:r>
            <a:endParaRPr lang="en-US" altLang="ko-KR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속도 보통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발걸음소리 보통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2232" y="6438376"/>
            <a:ext cx="3958228" cy="15657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Run</a:t>
            </a:r>
          </a:p>
          <a:p>
            <a:pPr algn="ctr"/>
            <a:endParaRPr lang="en-US" altLang="ko-KR" sz="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속도 빠름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발걸음소리 큼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03540" y="9196369"/>
            <a:ext cx="3845490" cy="16636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SlowWalk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속도 느림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발걸음소리 작음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92232" y="9196369"/>
            <a:ext cx="3958228" cy="16636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Sqaut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속도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매우느림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발걸음소리 없음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5549030" y="6924072"/>
            <a:ext cx="2743202" cy="1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57296" y="804160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플레이어가 앉는다면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745850" y="8004129"/>
            <a:ext cx="0" cy="11922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3"/>
            <a:endCxn id="13" idx="1"/>
          </p:cNvCxnSpPr>
          <p:nvPr/>
        </p:nvCxnSpPr>
        <p:spPr>
          <a:xfrm>
            <a:off x="5549030" y="10028216"/>
            <a:ext cx="274320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1" idx="2"/>
            <a:endCxn id="13" idx="0"/>
          </p:cNvCxnSpPr>
          <p:nvPr/>
        </p:nvCxnSpPr>
        <p:spPr>
          <a:xfrm>
            <a:off x="10271346" y="8004130"/>
            <a:ext cx="0" cy="11922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49030" y="9658883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플레이어가 앉는다면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71655" y="655726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달리기 버튼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8" name="직선 화살표 연결선 37"/>
          <p:cNvCxnSpPr>
            <a:stCxn id="11" idx="1"/>
            <a:endCxn id="10" idx="3"/>
          </p:cNvCxnSpPr>
          <p:nvPr/>
        </p:nvCxnSpPr>
        <p:spPr>
          <a:xfrm flipH="1" flipV="1">
            <a:off x="5549030" y="7221252"/>
            <a:ext cx="2743202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09031" y="7227227"/>
            <a:ext cx="223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조이스틱 전진 </a:t>
            </a:r>
            <a:r>
              <a:rPr lang="en-US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en-US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0%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491624" y="8001146"/>
            <a:ext cx="0" cy="11922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0" idx="0"/>
            <a:endCxn id="13" idx="3"/>
          </p:cNvCxnSpPr>
          <p:nvPr/>
        </p:nvCxnSpPr>
        <p:spPr>
          <a:xfrm rot="16200000" flipH="1">
            <a:off x="6143451" y="3921208"/>
            <a:ext cx="3589841" cy="8624175"/>
          </a:xfrm>
          <a:prstGeom prst="bentConnector4">
            <a:avLst>
              <a:gd name="adj1" fmla="val -11951"/>
              <a:gd name="adj2" fmla="val 10497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2"/>
            <a:endCxn id="10" idx="1"/>
          </p:cNvCxnSpPr>
          <p:nvPr/>
        </p:nvCxnSpPr>
        <p:spPr>
          <a:xfrm rot="5400000" flipH="1">
            <a:off x="4168038" y="4756754"/>
            <a:ext cx="3638810" cy="8567806"/>
          </a:xfrm>
          <a:prstGeom prst="bentConnector4">
            <a:avLst>
              <a:gd name="adj1" fmla="val -14888"/>
              <a:gd name="adj2" fmla="val 105446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588706" y="559342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플레이어가 앉는다면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246294" y="10904833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플레이어가 일어선다면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54138" y="8036575"/>
            <a:ext cx="223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조이스틱 전진 </a:t>
            </a:r>
            <a:r>
              <a:rPr lang="en-US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80%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95897" y="8786476"/>
            <a:ext cx="223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조이스틱 전진 </a:t>
            </a:r>
            <a:r>
              <a:rPr lang="en-US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95%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657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Enemy AI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21"/>
          </p:nvPr>
        </p:nvSpPr>
        <p:spPr>
          <a:xfrm>
            <a:off x="1206500" y="2621098"/>
            <a:ext cx="21971000" cy="93478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Slaughter : </a:t>
            </a:r>
            <a:r>
              <a:rPr lang="ko-KR" altLang="en-US" sz="5400" dirty="0">
                <a:latin typeface="HY견고딕" pitchFamily="18" charset="-127"/>
                <a:ea typeface="HY견고딕" pitchFamily="18" charset="-127"/>
              </a:rPr>
              <a:t>빛을 통해 </a:t>
            </a:r>
            <a:r>
              <a:rPr lang="ko-KR" altLang="en-US" sz="5400" dirty="0" smtClean="0">
                <a:latin typeface="HY견고딕" pitchFamily="18" charset="-127"/>
                <a:ea typeface="HY견고딕" pitchFamily="18" charset="-127"/>
              </a:rPr>
              <a:t>상호작용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23325" y="4348297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빛에 따라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반응하는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모습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하얀 원뿔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D:\Git\MyGits\First Porfolio\Slaughter_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164" y="4985359"/>
            <a:ext cx="4434645" cy="68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Git\MyGits\First Porfolio\Slaughter_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527" y="4985414"/>
            <a:ext cx="4378462" cy="6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735331" y="11916654"/>
            <a:ext cx="3470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하양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지정위치 순찰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            </a:t>
            </a:r>
          </a:p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노랑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탐색범위 넓어짐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69577" y="11921057"/>
            <a:ext cx="4506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초록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빛을 발견한 위치로 이동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빨강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 추적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주위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좀비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호출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4816" y="4459265"/>
            <a:ext cx="4133590" cy="17536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순찰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(Patrol)</a:t>
            </a:r>
            <a:endParaRPr lang="en-US" altLang="ko-KR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지정된 포인트를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랜덤으로 순찰한다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741088" y="4459266"/>
            <a:ext cx="3958228" cy="17536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빛 추적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TraceLight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빛을 발견한 위치로 이동한다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14816" y="7405151"/>
            <a:ext cx="4133589" cy="23059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 추적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TracePlayer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플레이어를 추적한다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주변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좀비들에게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전염된다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741088" y="7405151"/>
            <a:ext cx="3958228" cy="23059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경계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(Concentration)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주위를 경계한다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탐색범위가 넓어진다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14816" y="10606012"/>
            <a:ext cx="4133590" cy="17637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공격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Attack)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플레이어를 공격한다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GameOver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5" name="꺾인 연결선 24"/>
          <p:cNvCxnSpPr>
            <a:stCxn id="20" idx="3"/>
            <a:endCxn id="21" idx="1"/>
          </p:cNvCxnSpPr>
          <p:nvPr/>
        </p:nvCxnSpPr>
        <p:spPr>
          <a:xfrm>
            <a:off x="5248406" y="5336088"/>
            <a:ext cx="2492682" cy="1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86606" y="6250382"/>
            <a:ext cx="3108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도착할 때 까지</a:t>
            </a:r>
            <a:endParaRPr lang="en-US" altLang="ko-KR" sz="18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r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아무것도 발견하지 못한다면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7" name="직선 화살표 연결선 26"/>
          <p:cNvCxnSpPr>
            <a:stCxn id="20" idx="2"/>
            <a:endCxn id="22" idx="0"/>
          </p:cNvCxnSpPr>
          <p:nvPr/>
        </p:nvCxnSpPr>
        <p:spPr>
          <a:xfrm>
            <a:off x="3181611" y="6212911"/>
            <a:ext cx="0" cy="11922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00401" y="623785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플레이어를 발견하면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248406" y="8387310"/>
            <a:ext cx="246736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9707676" y="6212912"/>
            <a:ext cx="0" cy="11938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9995774" y="6212912"/>
            <a:ext cx="0" cy="11938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020825" y="697054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빛을 발견하면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3" name="직선 화살표 연결선 32"/>
          <p:cNvCxnSpPr>
            <a:stCxn id="22" idx="2"/>
            <a:endCxn id="24" idx="0"/>
          </p:cNvCxnSpPr>
          <p:nvPr/>
        </p:nvCxnSpPr>
        <p:spPr>
          <a:xfrm>
            <a:off x="3181611" y="9711131"/>
            <a:ext cx="0" cy="89488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184610" y="9758246"/>
            <a:ext cx="264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공격 사거리에 들어오면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5248406" y="8687934"/>
            <a:ext cx="246736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6640" y="7682286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플레이어를 </a:t>
            </a:r>
            <a:r>
              <a:rPr lang="en-US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초이상</a:t>
            </a:r>
            <a:endParaRPr lang="en-US" altLang="ko-KR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놓친다면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64347" y="875056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플레이어를 발견하면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100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Listener 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소리를 통해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상호작용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Enemy AI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5020" y="10254013"/>
            <a:ext cx="8489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하양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Patrol                  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초록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Concentration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노랑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LookAround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 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    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빨강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TracePlayer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14395" y="4100310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소리에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따라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반응하는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모습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4816" y="4203699"/>
            <a:ext cx="4133590" cy="2009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대기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(Idle)</a:t>
            </a:r>
            <a:endParaRPr lang="en-US" altLang="ko-KR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현재 위치에서 대기한다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48988" y="4203700"/>
            <a:ext cx="3958228" cy="20092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주위 탐색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LookAround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현재 위치에서 주위 소리를 듣는다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02116" y="7405151"/>
            <a:ext cx="4133589" cy="23059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경계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(Concentration)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소리를 지른다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Trace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준비를 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48988" y="7405151"/>
            <a:ext cx="3958228" cy="23059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추적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(Trace)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소리가 난 위치로 이동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b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이동 중 소리가 나면 계속하여 추격한다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48988" y="10783812"/>
            <a:ext cx="3958228" cy="17637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공격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Attack)</a:t>
            </a:r>
            <a:endParaRPr lang="en-US" altLang="ko-KR" sz="32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플레이어를 공격한다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GameOver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5613" y="625038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소리가 들린다면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2" name="직선 화살표 연결선 21"/>
          <p:cNvCxnSpPr>
            <a:stCxn id="15" idx="2"/>
            <a:endCxn id="17" idx="0"/>
          </p:cNvCxnSpPr>
          <p:nvPr/>
        </p:nvCxnSpPr>
        <p:spPr>
          <a:xfrm flipH="1">
            <a:off x="3168911" y="6212911"/>
            <a:ext cx="12700" cy="11922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81611" y="622817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소리를 들으면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4" name="직선 화살표 연결선 23"/>
          <p:cNvCxnSpPr>
            <a:stCxn id="17" idx="3"/>
            <a:endCxn id="18" idx="1"/>
          </p:cNvCxnSpPr>
          <p:nvPr/>
        </p:nvCxnSpPr>
        <p:spPr>
          <a:xfrm>
            <a:off x="5235705" y="8558141"/>
            <a:ext cx="221328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415576" y="6212912"/>
            <a:ext cx="0" cy="11938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9703674" y="6212912"/>
            <a:ext cx="0" cy="11938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728725" y="6705729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소리가 난 지점에</a:t>
            </a:r>
            <a:endParaRPr lang="en-US" altLang="ko-KR" sz="18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도착하면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8" name="직선 화살표 연결선 27"/>
          <p:cNvCxnSpPr>
            <a:stCxn id="18" idx="2"/>
            <a:endCxn id="19" idx="0"/>
          </p:cNvCxnSpPr>
          <p:nvPr/>
        </p:nvCxnSpPr>
        <p:spPr>
          <a:xfrm>
            <a:off x="9428102" y="9711131"/>
            <a:ext cx="0" cy="107268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03052" y="9735102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플레이어가 </a:t>
            </a:r>
            <a:endParaRPr lang="en-US" altLang="ko-KR" sz="18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공격 사거리에 들어오면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8406" y="7895514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추적 준비가</a:t>
            </a:r>
            <a:endParaRPr lang="en-US" altLang="ko-KR" sz="18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완료되면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" name="직선 화살표 연결선 6"/>
          <p:cNvCxnSpPr>
            <a:stCxn id="16" idx="1"/>
            <a:endCxn id="15" idx="3"/>
          </p:cNvCxnSpPr>
          <p:nvPr/>
        </p:nvCxnSpPr>
        <p:spPr>
          <a:xfrm flipH="1" flipV="1">
            <a:off x="5248406" y="5208305"/>
            <a:ext cx="2200582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50336" y="4561975"/>
            <a:ext cx="209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초간</a:t>
            </a:r>
            <a:r>
              <a:rPr lang="en-US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아무 소리도</a:t>
            </a:r>
            <a:endParaRPr lang="en-US" altLang="ko-KR" sz="18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r"/>
            <a:r>
              <a:rPr lang="ko-KR" altLang="en-US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들리지 않으면</a:t>
            </a:r>
            <a:endParaRPr lang="ko-KR" altLang="en-US" sz="1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1" name="Picture 3" descr="E:\다운로드\Listener_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394" y="4840581"/>
            <a:ext cx="4053579" cy="53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다운로드\Listener_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820" y="4840580"/>
            <a:ext cx="4053579" cy="53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8787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>
            <a:spLocks/>
          </p:cNvSpPr>
          <p:nvPr/>
        </p:nvSpPr>
        <p:spPr>
          <a:xfrm>
            <a:off x="1206500" y="2621098"/>
            <a:ext cx="21971000" cy="934780"/>
          </a:xfrm>
          <a:prstGeom prst="rect">
            <a:avLst/>
          </a:prstGeom>
        </p:spPr>
        <p:txBody>
          <a:bodyPr vert="horz" lIns="45719" tIns="45719" rIns="45719" bIns="45719" rtlCol="0">
            <a:normAutofit/>
          </a:bodyPr>
          <a:lstStyle>
            <a:lvl1pPr marL="0" indent="0" algn="l" defTabSz="792479" rtl="0" eaLnBrk="1" latinLnBrk="1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Font typeface="Arial" pitchFamily="34" charset="0"/>
              <a:buNone/>
              <a:defRPr sz="528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6" indent="-544274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94804" indent="-544274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47933" indent="-544274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1061" indent="-544274" algn="l" defTabSz="2177095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36480" indent="-435419" algn="l" defTabSz="2177095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3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71899" indent="-435419" algn="l" defTabSz="2177095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07318" indent="-435419" algn="l" defTabSz="2177095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2737" indent="-435419" algn="l" defTabSz="2177095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Slaughter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와의 상호작용을 위해 구현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0320000" cy="2286000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2. Volumetric Light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83319" y="4561741"/>
            <a:ext cx="5205371" cy="15466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(0,0,1)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을 중심으로 하는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X,Y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평면에 수평인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원을 그린다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83313" y="6833503"/>
            <a:ext cx="5205371" cy="11712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회전행렬을 이용하여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원을 회전시킨다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83311" y="8769276"/>
            <a:ext cx="5205371" cy="17418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원점으로부터 원의 각 점을 향해 </a:t>
            </a:r>
            <a:r>
              <a:rPr lang="en-US" altLang="ko-KR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Raycast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쏴서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위치를 배열에 저장한다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83312" y="11230635"/>
            <a:ext cx="5205371" cy="11712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저장한 점을 이용하여 </a:t>
            </a:r>
            <a:endParaRPr lang="en-US" altLang="ko-KR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Mesh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 생성한다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5" name="직선 화살표 연결선 14"/>
          <p:cNvCxnSpPr>
            <a:stCxn id="14" idx="2"/>
            <a:endCxn id="18" idx="0"/>
          </p:cNvCxnSpPr>
          <p:nvPr/>
        </p:nvCxnSpPr>
        <p:spPr>
          <a:xfrm flipH="1">
            <a:off x="3985999" y="6108356"/>
            <a:ext cx="6" cy="725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2"/>
            <a:endCxn id="20" idx="0"/>
          </p:cNvCxnSpPr>
          <p:nvPr/>
        </p:nvCxnSpPr>
        <p:spPr>
          <a:xfrm>
            <a:off x="3985997" y="10511095"/>
            <a:ext cx="1" cy="719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8" idx="2"/>
            <a:endCxn id="19" idx="0"/>
          </p:cNvCxnSpPr>
          <p:nvPr/>
        </p:nvCxnSpPr>
        <p:spPr>
          <a:xfrm flipH="1">
            <a:off x="3985997" y="8004727"/>
            <a:ext cx="2" cy="7645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D:\Git\MyGits\First Porfolio\각도조절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767" y="6072605"/>
            <a:ext cx="5715000" cy="25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Git\MyGits\First Porfolio\길이조절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767" y="3925888"/>
            <a:ext cx="5715000" cy="25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Git\MyGits\First Porfolio\좌우위아래이동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767" y="8194532"/>
            <a:ext cx="5715000" cy="25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D:\Git\MyGits\First Porfolio\밀도조절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767" y="10435943"/>
            <a:ext cx="5715000" cy="25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942" y="8328309"/>
            <a:ext cx="8079288" cy="46387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942" y="3961368"/>
            <a:ext cx="8067842" cy="402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07085" y="7484082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(0,0,0)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50577" y="5692857"/>
            <a:ext cx="2694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 smtClean="0"/>
              <a:t>SubDivision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따라</a:t>
            </a:r>
            <a:endParaRPr lang="en-US" altLang="ko-KR" dirty="0" smtClean="0"/>
          </a:p>
          <a:p>
            <a:pPr algn="l"/>
            <a:r>
              <a:rPr lang="ko-KR" altLang="en-US" dirty="0" smtClean="0"/>
              <a:t>각도를 쪼갠다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516177" y="6575592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smtClean="0"/>
              <a:t>(0,0,1) </a:t>
            </a:r>
            <a:r>
              <a:rPr lang="ko-KR" altLang="en-US" dirty="0" smtClean="0"/>
              <a:t>을 중심으로 하는</a:t>
            </a:r>
            <a:endParaRPr lang="en-US" altLang="ko-KR" dirty="0" smtClean="0"/>
          </a:p>
          <a:p>
            <a:pPr algn="l"/>
            <a:r>
              <a:rPr lang="ko-KR" altLang="en-US" dirty="0" smtClean="0"/>
              <a:t>원을 그린다</a:t>
            </a:r>
            <a:endParaRPr lang="en-US" altLang="ko-KR" dirty="0" smtClean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12420600" y="5668101"/>
            <a:ext cx="177800" cy="7965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12336780" y="5532121"/>
            <a:ext cx="83820" cy="756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287531" y="10073194"/>
            <a:ext cx="83820" cy="756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1154056" y="9687643"/>
            <a:ext cx="83820" cy="756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/>
          <p:cNvSpPr/>
          <p:nvPr/>
        </p:nvSpPr>
        <p:spPr>
          <a:xfrm rot="1025814">
            <a:off x="11020262" y="9752820"/>
            <a:ext cx="1319003" cy="659320"/>
          </a:xfrm>
          <a:prstGeom prst="arc">
            <a:avLst>
              <a:gd name="adj1" fmla="val 12393054"/>
              <a:gd name="adj2" fmla="val 2041556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 flipV="1">
            <a:off x="12242289" y="9898859"/>
            <a:ext cx="1514" cy="174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32" idx="2"/>
          </p:cNvCxnSpPr>
          <p:nvPr/>
        </p:nvCxnSpPr>
        <p:spPr>
          <a:xfrm flipH="1" flipV="1">
            <a:off x="12096750" y="10014577"/>
            <a:ext cx="151600" cy="416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800763" y="11400747"/>
            <a:ext cx="4431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/>
              <a:t>회전된 원의 각 점을 향해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Length </a:t>
            </a:r>
            <a:r>
              <a:rPr lang="ko-KR" altLang="en-US" dirty="0" smtClean="0"/>
              <a:t>길이만큼 </a:t>
            </a:r>
            <a:r>
              <a:rPr lang="en-US" altLang="ko-KR" dirty="0" err="1" smtClean="0"/>
              <a:t>Raycast</a:t>
            </a:r>
            <a:r>
              <a:rPr lang="ko-KR" altLang="en-US" dirty="0" smtClean="0"/>
              <a:t>를 쏜다</a:t>
            </a:r>
            <a:r>
              <a:rPr lang="en-US" altLang="ko-KR" dirty="0" smtClean="0"/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59548" y="9133785"/>
            <a:ext cx="3023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/>
              <a:t>회전행렬을 이용하여</a:t>
            </a:r>
            <a:endParaRPr lang="en-US" altLang="ko-KR" dirty="0" smtClean="0"/>
          </a:p>
          <a:p>
            <a:pPr algn="l"/>
            <a:r>
              <a:rPr lang="ko-KR" altLang="en-US" dirty="0" smtClean="0"/>
              <a:t>원을 회전시킨다</a:t>
            </a:r>
            <a:r>
              <a:rPr lang="en-US" altLang="ko-KR" dirty="0" smtClean="0"/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63942" y="11701984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(0,0,0)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956550" y="10726615"/>
            <a:ext cx="4678363" cy="15860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138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1574</TotalTime>
  <Words>1227</Words>
  <Application>Microsoft Office PowerPoint</Application>
  <PresentationFormat>사용자 지정</PresentationFormat>
  <Paragraphs>348</Paragraphs>
  <Slides>22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근접</vt:lpstr>
      <vt:lpstr>테크 인턴십 지원 포트폴리오  지원분야 : 게임플레이 부문 </vt:lpstr>
      <vt:lpstr>목차</vt:lpstr>
      <vt:lpstr>PowerPoint 프레젠테이션</vt:lpstr>
      <vt:lpstr>Project 01. Silence Escape</vt:lpstr>
      <vt:lpstr>대표 담당 기능</vt:lpstr>
      <vt:lpstr>1. Player 상태</vt:lpstr>
      <vt:lpstr>1. Enemy AI</vt:lpstr>
      <vt:lpstr>1. Enemy AI</vt:lpstr>
      <vt:lpstr>2. Volumetric Light</vt:lpstr>
      <vt:lpstr>2. Volumetric Light</vt:lpstr>
      <vt:lpstr>3. Rim Light Shader</vt:lpstr>
      <vt:lpstr>Project 02. Skull &amp; Dragon</vt:lpstr>
      <vt:lpstr>대표 담당 기능</vt:lpstr>
      <vt:lpstr>1. 플레이어 액션</vt:lpstr>
      <vt:lpstr>1. 플레이어 액션</vt:lpstr>
      <vt:lpstr>2. 액션 관리</vt:lpstr>
      <vt:lpstr>2. 액션 관리</vt:lpstr>
      <vt:lpstr>2. 액션 관리</vt:lpstr>
      <vt:lpstr>2. 액션 관리</vt:lpstr>
      <vt:lpstr>3. 충돌 처리</vt:lpstr>
      <vt:lpstr>3. 충돌 처리</vt:lpstr>
      <vt:lpstr>4. 타격감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SKULL &amp; DRAGON</dc:title>
  <dc:creator>Yang</dc:creator>
  <cp:lastModifiedBy>양우석</cp:lastModifiedBy>
  <cp:revision>270</cp:revision>
  <dcterms:modified xsi:type="dcterms:W3CDTF">2023-02-17T22:15:19Z</dcterms:modified>
</cp:coreProperties>
</file>